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9"/>
  </p:notesMasterIdLst>
  <p:sldIdLst>
    <p:sldId id="257" r:id="rId2"/>
    <p:sldId id="258" r:id="rId3"/>
    <p:sldId id="256" r:id="rId4"/>
    <p:sldId id="259" r:id="rId5"/>
    <p:sldId id="260" r:id="rId6"/>
    <p:sldId id="261" r:id="rId7"/>
    <p:sldId id="262" r:id="rId8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69" d="100"/>
          <a:sy n="69" d="100"/>
        </p:scale>
        <p:origin x="-1416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o-RO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4C87493-BEC8-4B2C-BBDF-81A826787A2A}" type="datetimeFigureOut">
              <a:rPr lang="ro-RO" smtClean="0"/>
              <a:t>01.05.2023</a:t>
            </a:fld>
            <a:endParaRPr lang="ro-RO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o-RO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ro-RO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o-RO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5B9131D-F880-4263-9CE1-6246C4844924}" type="slidenum">
              <a:rPr lang="ro-RO" smtClean="0"/>
              <a:t>‹#›</a:t>
            </a:fld>
            <a:endParaRPr lang="ro-RO"/>
          </a:p>
        </p:txBody>
      </p:sp>
    </p:spTree>
    <p:extLst>
      <p:ext uri="{BB962C8B-B14F-4D97-AF65-F5344CB8AC3E}">
        <p14:creationId xmlns:p14="http://schemas.microsoft.com/office/powerpoint/2010/main" val="189598824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o-RO" dirty="0" err="1" smtClean="0"/>
              <a:t>Teacher</a:t>
            </a:r>
            <a:r>
              <a:rPr lang="en-US" dirty="0" smtClean="0"/>
              <a:t>’s</a:t>
            </a:r>
            <a:r>
              <a:rPr lang="ro-RO" baseline="0" dirty="0" smtClean="0"/>
              <a:t> notes</a:t>
            </a:r>
            <a:endParaRPr lang="ro-RO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5B9131D-F880-4263-9CE1-6246C4844924}" type="slidenum">
              <a:rPr lang="ro-RO" smtClean="0"/>
              <a:t>7</a:t>
            </a:fld>
            <a:endParaRPr lang="ro-RO"/>
          </a:p>
        </p:txBody>
      </p:sp>
    </p:spTree>
    <p:extLst>
      <p:ext uri="{BB962C8B-B14F-4D97-AF65-F5344CB8AC3E}">
        <p14:creationId xmlns:p14="http://schemas.microsoft.com/office/powerpoint/2010/main" val="99398200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5/1/2023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5/1/2023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5/1/2023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5/1/2023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5/1/2023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5/1/2023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5/1/2023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5/1/2023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5/1/2023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5/1/2023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5/1/2023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5/1/2023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4.jpeg"/><Relationship Id="rId4" Type="http://schemas.openxmlformats.org/officeDocument/2006/relationships/image" Target="../media/image3.jpe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ctrTitle"/>
          </p:nvPr>
        </p:nvSpPr>
        <p:spPr/>
        <p:txBody>
          <a:bodyPr>
            <a:noAutofit/>
          </a:bodyPr>
          <a:lstStyle/>
          <a:p>
            <a:r>
              <a:rPr lang="en-US" sz="8800" dirty="0" smtClean="0">
                <a:solidFill>
                  <a:srgbClr val="C00000"/>
                </a:solidFill>
                <a:latin typeface="Monotype Corsiva" pitchFamily="66" charset="0"/>
              </a:rPr>
              <a:t>Shopping</a:t>
            </a:r>
            <a:br>
              <a:rPr lang="en-US" sz="8800" dirty="0" smtClean="0">
                <a:solidFill>
                  <a:srgbClr val="C00000"/>
                </a:solidFill>
                <a:latin typeface="Monotype Corsiva" pitchFamily="66" charset="0"/>
              </a:rPr>
            </a:br>
            <a:endParaRPr lang="en-US" sz="8800" dirty="0">
              <a:solidFill>
                <a:srgbClr val="C00000"/>
              </a:solidFill>
              <a:latin typeface="Monotype Corsiva" pitchFamily="66" charset="0"/>
            </a:endParaRPr>
          </a:p>
        </p:txBody>
      </p:sp>
      <p:sp>
        <p:nvSpPr>
          <p:cNvPr id="2" name="Subtitle 1"/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r>
              <a:rPr lang="ro-RO" sz="2000" dirty="0" smtClean="0"/>
              <a:t>Prof. Ioana Dumitrescu</a:t>
            </a:r>
          </a:p>
          <a:p>
            <a:r>
              <a:rPr lang="ro-RO" sz="2000" dirty="0" smtClean="0"/>
              <a:t>Liceul Teologic Adventist Stefan Demetrescu, </a:t>
            </a:r>
            <a:r>
              <a:rPr lang="ro-RO" sz="2000" dirty="0" err="1" smtClean="0"/>
              <a:t>Bucuresti</a:t>
            </a:r>
            <a:endParaRPr lang="ro-RO" sz="20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914400"/>
            <a:ext cx="8229600" cy="1143000"/>
          </a:xfrm>
        </p:spPr>
        <p:txBody>
          <a:bodyPr>
            <a:noAutofit/>
          </a:bodyPr>
          <a:lstStyle/>
          <a:p>
            <a:r>
              <a:rPr lang="en-US" sz="6000" b="1" i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Aims</a:t>
            </a:r>
            <a:br>
              <a:rPr lang="en-US" sz="6000" b="1" i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</a:br>
            <a:endParaRPr lang="en-US" sz="6000" b="1" i="1" dirty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981200"/>
            <a:ext cx="8229600" cy="4038600"/>
          </a:xfrm>
        </p:spPr>
        <p:txBody>
          <a:bodyPr/>
          <a:lstStyle/>
          <a:p>
            <a:pPr>
              <a:buNone/>
            </a:pPr>
            <a:r>
              <a:rPr lang="en-US" b="1" dirty="0" smtClean="0">
                <a:latin typeface="Times New Roman" pitchFamily="18" charset="0"/>
                <a:cs typeface="Times New Roman" pitchFamily="18" charset="0"/>
              </a:rPr>
              <a:t>At the end of the lesson the students will be able to:</a:t>
            </a:r>
          </a:p>
          <a:p>
            <a:pPr>
              <a:buNone/>
            </a:pPr>
            <a:endParaRPr lang="en-US" b="1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en-US" b="1" dirty="0" smtClean="0">
                <a:latin typeface="Times New Roman" pitchFamily="18" charset="0"/>
                <a:cs typeface="Times New Roman" pitchFamily="18" charset="0"/>
              </a:rPr>
              <a:t>Build up “shopping collocations”</a:t>
            </a:r>
          </a:p>
          <a:p>
            <a:r>
              <a:rPr lang="en-US" b="1" dirty="0" smtClean="0">
                <a:latin typeface="Times New Roman" pitchFamily="18" charset="0"/>
                <a:cs typeface="Times New Roman" pitchFamily="18" charset="0"/>
              </a:rPr>
              <a:t>Use the collocations in dialogues</a:t>
            </a:r>
          </a:p>
          <a:p>
            <a:pPr>
              <a:buNone/>
            </a:pPr>
            <a:endParaRPr lang="en-US" b="1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4"/>
          <p:cNvSpPr>
            <a:spLocks noGrp="1"/>
          </p:cNvSpPr>
          <p:nvPr>
            <p:ph type="body" idx="1"/>
          </p:nvPr>
        </p:nvSpPr>
        <p:spPr>
          <a:xfrm>
            <a:off x="0" y="2743200"/>
            <a:ext cx="4040188" cy="639762"/>
          </a:xfrm>
        </p:spPr>
        <p:txBody>
          <a:bodyPr/>
          <a:lstStyle/>
          <a:p>
            <a:r>
              <a:rPr lang="en-US" dirty="0" smtClean="0"/>
              <a:t>                 A     MARKET</a:t>
            </a:r>
            <a:endParaRPr lang="en-US" dirty="0"/>
          </a:p>
        </p:txBody>
      </p:sp>
      <p:sp>
        <p:nvSpPr>
          <p:cNvPr id="6" name="Content Placeholder 5"/>
          <p:cNvSpPr>
            <a:spLocks noGrp="1"/>
          </p:cNvSpPr>
          <p:nvPr>
            <p:ph sz="half" idx="2"/>
          </p:nvPr>
        </p:nvSpPr>
        <p:spPr>
          <a:xfrm>
            <a:off x="0" y="6324600"/>
            <a:ext cx="4038600" cy="720725"/>
          </a:xfrm>
        </p:spPr>
        <p:txBody>
          <a:bodyPr/>
          <a:lstStyle/>
          <a:p>
            <a:pPr>
              <a:buNone/>
            </a:pPr>
            <a:r>
              <a:rPr lang="en-US" b="1" dirty="0" smtClean="0">
                <a:latin typeface="Times New Roman" pitchFamily="18" charset="0"/>
                <a:cs typeface="Times New Roman" pitchFamily="18" charset="0"/>
              </a:rPr>
              <a:t>               A     SHOP</a:t>
            </a:r>
            <a:endParaRPr lang="en-US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3"/>
          </p:nvPr>
        </p:nvSpPr>
        <p:spPr>
          <a:xfrm>
            <a:off x="4800600" y="2819400"/>
            <a:ext cx="4041775" cy="639762"/>
          </a:xfrm>
        </p:spPr>
        <p:txBody>
          <a:bodyPr/>
          <a:lstStyle/>
          <a:p>
            <a:r>
              <a:rPr lang="en-US" dirty="0" smtClean="0"/>
              <a:t>               A     SUPERMARKET</a:t>
            </a:r>
            <a:endParaRPr lang="en-US" dirty="0"/>
          </a:p>
        </p:txBody>
      </p:sp>
      <p:sp>
        <p:nvSpPr>
          <p:cNvPr id="8" name="Content Placeholder 7"/>
          <p:cNvSpPr>
            <a:spLocks noGrp="1"/>
          </p:cNvSpPr>
          <p:nvPr>
            <p:ph sz="quarter" idx="4"/>
          </p:nvPr>
        </p:nvSpPr>
        <p:spPr>
          <a:xfrm>
            <a:off x="5105400" y="6213475"/>
            <a:ext cx="4038600" cy="644525"/>
          </a:xfrm>
        </p:spPr>
        <p:txBody>
          <a:bodyPr>
            <a:normAutofit fontScale="85000" lnSpcReduction="20000"/>
          </a:bodyPr>
          <a:lstStyle/>
          <a:p>
            <a:pPr>
              <a:buNone/>
            </a:pPr>
            <a:r>
              <a:rPr lang="en-US" b="1" dirty="0" smtClean="0">
                <a:latin typeface="Times New Roman" pitchFamily="18" charset="0"/>
                <a:cs typeface="Times New Roman" pitchFamily="18" charset="0"/>
              </a:rPr>
              <a:t>              </a:t>
            </a:r>
          </a:p>
          <a:p>
            <a:pPr>
              <a:buNone/>
            </a:pPr>
            <a:r>
              <a:rPr lang="en-US" b="1" dirty="0" smtClean="0">
                <a:latin typeface="Times New Roman" pitchFamily="18" charset="0"/>
                <a:cs typeface="Times New Roman" pitchFamily="18" charset="0"/>
              </a:rPr>
              <a:t>                  ONLINE</a:t>
            </a:r>
            <a:endParaRPr lang="en-US" b="1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026" name="Picture 2" descr="D:\LUCRU\grad II\inspectia finala\IX L 1\resources\market-15bvgtf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4114800" cy="2732871"/>
          </a:xfrm>
          <a:prstGeom prst="rect">
            <a:avLst/>
          </a:prstGeom>
          <a:noFill/>
        </p:spPr>
      </p:pic>
      <p:pic>
        <p:nvPicPr>
          <p:cNvPr id="1027" name="Picture 3" descr="D:\LUCRU\grad II\inspectia finala\IX L 1\resources\supermarket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876799" y="0"/>
            <a:ext cx="4267201" cy="2816353"/>
          </a:xfrm>
          <a:prstGeom prst="rect">
            <a:avLst/>
          </a:prstGeom>
          <a:noFill/>
        </p:spPr>
      </p:pic>
      <p:pic>
        <p:nvPicPr>
          <p:cNvPr id="1028" name="Picture 4" descr="D:\LUCRU\grad II\inspectia finala\IX L 1\resources\Clothes_shop,_abbigliamento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0" y="3352800"/>
            <a:ext cx="3886200" cy="2914649"/>
          </a:xfrm>
          <a:prstGeom prst="rect">
            <a:avLst/>
          </a:prstGeom>
          <a:noFill/>
        </p:spPr>
      </p:pic>
      <p:pic>
        <p:nvPicPr>
          <p:cNvPr id="1030" name="Picture 6" descr="D:\LUCRU\grad II\inspectia finala\IX L 1\resources\online_shopping.jpg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4953000" y="3505200"/>
            <a:ext cx="3473450" cy="2605088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ontent Placeholder 7"/>
          <p:cNvSpPr>
            <a:spLocks noGrp="1"/>
          </p:cNvSpPr>
          <p:nvPr>
            <p:ph idx="1"/>
          </p:nvPr>
        </p:nvSpPr>
        <p:spPr>
          <a:xfrm>
            <a:off x="381000" y="381000"/>
            <a:ext cx="8229600" cy="4525963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n-US" sz="1400" b="1" dirty="0">
                <a:latin typeface="Times New Roman" pitchFamily="18" charset="0"/>
                <a:cs typeface="Times New Roman" pitchFamily="18" charset="0"/>
              </a:rPr>
              <a:t>LESSON PLAN</a:t>
            </a:r>
            <a:endParaRPr lang="ro-RO" sz="1400" dirty="0">
              <a:latin typeface="Times New Roman" pitchFamily="18" charset="0"/>
              <a:cs typeface="Times New Roman" pitchFamily="18" charset="0"/>
            </a:endParaRPr>
          </a:p>
          <a:p>
            <a:pPr marL="0" indent="0">
              <a:buNone/>
            </a:pPr>
            <a:r>
              <a:rPr lang="en-US" sz="1400" dirty="0">
                <a:latin typeface="Times New Roman" pitchFamily="18" charset="0"/>
                <a:cs typeface="Times New Roman" pitchFamily="18" charset="0"/>
              </a:rPr>
              <a:t> </a:t>
            </a:r>
            <a:endParaRPr lang="ro-RO" sz="1400" dirty="0">
              <a:latin typeface="Times New Roman" pitchFamily="18" charset="0"/>
              <a:cs typeface="Times New Roman" pitchFamily="18" charset="0"/>
            </a:endParaRPr>
          </a:p>
          <a:p>
            <a:pPr marL="0" indent="0">
              <a:buNone/>
            </a:pPr>
            <a:r>
              <a:rPr lang="en-US" sz="1400" b="1" dirty="0">
                <a:latin typeface="Times New Roman" pitchFamily="18" charset="0"/>
                <a:cs typeface="Times New Roman" pitchFamily="18" charset="0"/>
              </a:rPr>
              <a:t> </a:t>
            </a:r>
            <a:endParaRPr lang="ro-RO" sz="1400" dirty="0">
              <a:latin typeface="Times New Roman" pitchFamily="18" charset="0"/>
              <a:cs typeface="Times New Roman" pitchFamily="18" charset="0"/>
            </a:endParaRPr>
          </a:p>
          <a:p>
            <a:pPr marL="0" indent="0">
              <a:buNone/>
            </a:pPr>
            <a:r>
              <a:rPr lang="en-US" sz="1400" b="1" dirty="0">
                <a:latin typeface="Times New Roman" pitchFamily="18" charset="0"/>
                <a:cs typeface="Times New Roman" pitchFamily="18" charset="0"/>
              </a:rPr>
              <a:t>TIME: </a:t>
            </a:r>
            <a:r>
              <a:rPr lang="en-US" sz="1400" dirty="0">
                <a:latin typeface="Times New Roman" pitchFamily="18" charset="0"/>
                <a:cs typeface="Times New Roman" pitchFamily="18" charset="0"/>
              </a:rPr>
              <a:t>50 MINUTES</a:t>
            </a:r>
            <a:endParaRPr lang="ro-RO" sz="1400" dirty="0">
              <a:latin typeface="Times New Roman" pitchFamily="18" charset="0"/>
              <a:cs typeface="Times New Roman" pitchFamily="18" charset="0"/>
            </a:endParaRPr>
          </a:p>
          <a:p>
            <a:pPr marL="0" indent="0">
              <a:buNone/>
            </a:pPr>
            <a:r>
              <a:rPr lang="en-US" sz="1400" b="1" dirty="0">
                <a:latin typeface="Times New Roman" pitchFamily="18" charset="0"/>
                <a:cs typeface="Times New Roman" pitchFamily="18" charset="0"/>
              </a:rPr>
              <a:t> </a:t>
            </a:r>
            <a:endParaRPr lang="ro-RO" sz="1400" dirty="0">
              <a:latin typeface="Times New Roman" pitchFamily="18" charset="0"/>
              <a:cs typeface="Times New Roman" pitchFamily="18" charset="0"/>
            </a:endParaRPr>
          </a:p>
          <a:p>
            <a:pPr marL="0" indent="0">
              <a:buNone/>
            </a:pPr>
            <a:r>
              <a:rPr lang="en-US" sz="1400" b="1" dirty="0">
                <a:latin typeface="Times New Roman" pitchFamily="18" charset="0"/>
                <a:cs typeface="Times New Roman" pitchFamily="18" charset="0"/>
              </a:rPr>
              <a:t>NUMBER OF STUDENTS: </a:t>
            </a:r>
            <a:r>
              <a:rPr lang="en-US" sz="1400" dirty="0">
                <a:latin typeface="Times New Roman" pitchFamily="18" charset="0"/>
                <a:cs typeface="Times New Roman" pitchFamily="18" charset="0"/>
              </a:rPr>
              <a:t>32</a:t>
            </a:r>
            <a:endParaRPr lang="ro-RO" sz="1400" dirty="0">
              <a:latin typeface="Times New Roman" pitchFamily="18" charset="0"/>
              <a:cs typeface="Times New Roman" pitchFamily="18" charset="0"/>
            </a:endParaRPr>
          </a:p>
          <a:p>
            <a:pPr marL="0" indent="0">
              <a:buNone/>
            </a:pPr>
            <a:r>
              <a:rPr lang="en-US" sz="1400" b="1" dirty="0">
                <a:latin typeface="Times New Roman" pitchFamily="18" charset="0"/>
                <a:cs typeface="Times New Roman" pitchFamily="18" charset="0"/>
              </a:rPr>
              <a:t> </a:t>
            </a:r>
            <a:endParaRPr lang="ro-RO" sz="1400" dirty="0">
              <a:latin typeface="Times New Roman" pitchFamily="18" charset="0"/>
              <a:cs typeface="Times New Roman" pitchFamily="18" charset="0"/>
            </a:endParaRPr>
          </a:p>
          <a:p>
            <a:pPr marL="0" indent="0">
              <a:buNone/>
            </a:pPr>
            <a:r>
              <a:rPr lang="en-US" sz="1400" b="1" dirty="0">
                <a:latin typeface="Times New Roman" pitchFamily="18" charset="0"/>
                <a:cs typeface="Times New Roman" pitchFamily="18" charset="0"/>
              </a:rPr>
              <a:t>GRADE: </a:t>
            </a:r>
            <a:r>
              <a:rPr lang="en-US" sz="1400" dirty="0" smtClean="0">
                <a:latin typeface="Times New Roman" pitchFamily="18" charset="0"/>
                <a:cs typeface="Times New Roman" pitchFamily="18" charset="0"/>
              </a:rPr>
              <a:t>IX</a:t>
            </a:r>
            <a:r>
              <a:rPr lang="ro-RO" sz="1400" dirty="0" err="1" smtClean="0">
                <a:latin typeface="Times New Roman" pitchFamily="18" charset="0"/>
                <a:cs typeface="Times New Roman" pitchFamily="18" charset="0"/>
              </a:rPr>
              <a:t>th</a:t>
            </a:r>
            <a:endParaRPr lang="ro-RO" sz="1400" dirty="0">
              <a:latin typeface="Times New Roman" pitchFamily="18" charset="0"/>
              <a:cs typeface="Times New Roman" pitchFamily="18" charset="0"/>
            </a:endParaRPr>
          </a:p>
          <a:p>
            <a:pPr marL="0" indent="0">
              <a:buNone/>
            </a:pPr>
            <a:r>
              <a:rPr lang="en-US" sz="1400" b="1" dirty="0">
                <a:latin typeface="Times New Roman" pitchFamily="18" charset="0"/>
                <a:cs typeface="Times New Roman" pitchFamily="18" charset="0"/>
              </a:rPr>
              <a:t> </a:t>
            </a:r>
            <a:endParaRPr lang="ro-RO" sz="1400" dirty="0">
              <a:latin typeface="Times New Roman" pitchFamily="18" charset="0"/>
              <a:cs typeface="Times New Roman" pitchFamily="18" charset="0"/>
            </a:endParaRPr>
          </a:p>
          <a:p>
            <a:pPr marL="0" indent="0">
              <a:buNone/>
            </a:pPr>
            <a:r>
              <a:rPr lang="en-US" sz="1400" b="1" dirty="0">
                <a:latin typeface="Times New Roman" pitchFamily="18" charset="0"/>
                <a:cs typeface="Times New Roman" pitchFamily="18" charset="0"/>
              </a:rPr>
              <a:t>TEXTBOOK: </a:t>
            </a:r>
            <a:r>
              <a:rPr lang="en-US" sz="1400" dirty="0">
                <a:latin typeface="Times New Roman" pitchFamily="18" charset="0"/>
                <a:cs typeface="Times New Roman" pitchFamily="18" charset="0"/>
              </a:rPr>
              <a:t>Just Right </a:t>
            </a:r>
            <a:r>
              <a:rPr lang="en-US" sz="1400" dirty="0" smtClean="0">
                <a:latin typeface="Times New Roman" pitchFamily="18" charset="0"/>
                <a:cs typeface="Times New Roman" pitchFamily="18" charset="0"/>
              </a:rPr>
              <a:t>intermediate</a:t>
            </a:r>
            <a:r>
              <a:rPr lang="ro-RO" sz="1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o-RO" sz="1400" dirty="0" err="1" smtClean="0">
                <a:latin typeface="Times New Roman" pitchFamily="18" charset="0"/>
                <a:cs typeface="Times New Roman" pitchFamily="18" charset="0"/>
              </a:rPr>
              <a:t>by</a:t>
            </a:r>
            <a:r>
              <a:rPr lang="ro-RO" sz="1400" dirty="0" smtClean="0">
                <a:latin typeface="Times New Roman" pitchFamily="18" charset="0"/>
                <a:cs typeface="Times New Roman" pitchFamily="18" charset="0"/>
              </a:rPr>
              <a:t> Jeremy </a:t>
            </a:r>
            <a:r>
              <a:rPr lang="ro-RO" sz="1400" dirty="0" err="1" smtClean="0">
                <a:latin typeface="Times New Roman" pitchFamily="18" charset="0"/>
                <a:cs typeface="Times New Roman" pitchFamily="18" charset="0"/>
              </a:rPr>
              <a:t>Harmer</a:t>
            </a:r>
            <a:r>
              <a:rPr lang="ro-RO" sz="1400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o-RO" sz="1400" dirty="0" err="1" smtClean="0">
                <a:latin typeface="Times New Roman" pitchFamily="18" charset="0"/>
                <a:cs typeface="Times New Roman" pitchFamily="18" charset="0"/>
              </a:rPr>
              <a:t>Marshal</a:t>
            </a:r>
            <a:r>
              <a:rPr lang="ro-RO" sz="1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o-RO" sz="1400" dirty="0" err="1" smtClean="0">
                <a:latin typeface="Times New Roman" pitchFamily="18" charset="0"/>
                <a:cs typeface="Times New Roman" pitchFamily="18" charset="0"/>
              </a:rPr>
              <a:t>Cavendish</a:t>
            </a:r>
            <a:r>
              <a:rPr lang="ro-RO" sz="1400" dirty="0" smtClean="0">
                <a:latin typeface="Times New Roman" pitchFamily="18" charset="0"/>
                <a:cs typeface="Times New Roman" pitchFamily="18" charset="0"/>
              </a:rPr>
              <a:t> Ltd  2004</a:t>
            </a:r>
            <a:endParaRPr lang="ro-RO" sz="1400" dirty="0">
              <a:latin typeface="Times New Roman" pitchFamily="18" charset="0"/>
              <a:cs typeface="Times New Roman" pitchFamily="18" charset="0"/>
            </a:endParaRPr>
          </a:p>
          <a:p>
            <a:pPr marL="0" indent="0">
              <a:buNone/>
            </a:pPr>
            <a:r>
              <a:rPr lang="en-US" sz="1400" b="1" dirty="0">
                <a:latin typeface="Times New Roman" pitchFamily="18" charset="0"/>
                <a:cs typeface="Times New Roman" pitchFamily="18" charset="0"/>
              </a:rPr>
              <a:t> </a:t>
            </a:r>
            <a:endParaRPr lang="ro-RO" sz="1400" dirty="0">
              <a:latin typeface="Times New Roman" pitchFamily="18" charset="0"/>
              <a:cs typeface="Times New Roman" pitchFamily="18" charset="0"/>
            </a:endParaRPr>
          </a:p>
          <a:p>
            <a:pPr marL="0" indent="0">
              <a:buNone/>
            </a:pPr>
            <a:r>
              <a:rPr lang="en-US" sz="1400" b="1" dirty="0">
                <a:latin typeface="Times New Roman" pitchFamily="18" charset="0"/>
                <a:cs typeface="Times New Roman" pitchFamily="18" charset="0"/>
              </a:rPr>
              <a:t>CLASS LEVEL: </a:t>
            </a:r>
            <a:r>
              <a:rPr lang="en-US" sz="1400" dirty="0">
                <a:latin typeface="Times New Roman" pitchFamily="18" charset="0"/>
                <a:cs typeface="Times New Roman" pitchFamily="18" charset="0"/>
              </a:rPr>
              <a:t>INTERMEDIATE</a:t>
            </a:r>
            <a:endParaRPr lang="ro-RO" sz="1400" dirty="0">
              <a:latin typeface="Times New Roman" pitchFamily="18" charset="0"/>
              <a:cs typeface="Times New Roman" pitchFamily="18" charset="0"/>
            </a:endParaRPr>
          </a:p>
          <a:p>
            <a:pPr marL="0" indent="0">
              <a:buNone/>
            </a:pPr>
            <a:r>
              <a:rPr lang="en-US" sz="1400" b="1" dirty="0">
                <a:latin typeface="Times New Roman" pitchFamily="18" charset="0"/>
                <a:cs typeface="Times New Roman" pitchFamily="18" charset="0"/>
              </a:rPr>
              <a:t> </a:t>
            </a:r>
            <a:endParaRPr lang="ro-RO" sz="1400" dirty="0">
              <a:latin typeface="Times New Roman" pitchFamily="18" charset="0"/>
              <a:cs typeface="Times New Roman" pitchFamily="18" charset="0"/>
            </a:endParaRPr>
          </a:p>
          <a:p>
            <a:pPr marL="0" indent="0">
              <a:buNone/>
            </a:pPr>
            <a:r>
              <a:rPr lang="en-US" sz="1400" b="1" dirty="0">
                <a:latin typeface="Times New Roman" pitchFamily="18" charset="0"/>
                <a:cs typeface="Times New Roman" pitchFamily="18" charset="0"/>
              </a:rPr>
              <a:t>TOPIC: </a:t>
            </a:r>
            <a:r>
              <a:rPr lang="en-US" sz="1400" dirty="0">
                <a:latin typeface="Times New Roman" pitchFamily="18" charset="0"/>
                <a:cs typeface="Times New Roman" pitchFamily="18" charset="0"/>
              </a:rPr>
              <a:t>SHOPPING</a:t>
            </a:r>
            <a:endParaRPr lang="ro-RO" sz="1400" dirty="0">
              <a:latin typeface="Times New Roman" pitchFamily="18" charset="0"/>
              <a:cs typeface="Times New Roman" pitchFamily="18" charset="0"/>
            </a:endParaRPr>
          </a:p>
          <a:p>
            <a:pPr marL="0" indent="0">
              <a:buNone/>
            </a:pPr>
            <a:r>
              <a:rPr lang="en-US" sz="1400" b="1" dirty="0">
                <a:latin typeface="Times New Roman" pitchFamily="18" charset="0"/>
                <a:cs typeface="Times New Roman" pitchFamily="18" charset="0"/>
              </a:rPr>
              <a:t> </a:t>
            </a:r>
            <a:endParaRPr lang="ro-RO" sz="1400" dirty="0">
              <a:latin typeface="Times New Roman" pitchFamily="18" charset="0"/>
              <a:cs typeface="Times New Roman" pitchFamily="18" charset="0"/>
            </a:endParaRPr>
          </a:p>
          <a:p>
            <a:pPr marL="0" indent="0">
              <a:buNone/>
            </a:pPr>
            <a:r>
              <a:rPr lang="en-US" sz="1400" b="1" dirty="0">
                <a:latin typeface="Times New Roman" pitchFamily="18" charset="0"/>
                <a:cs typeface="Times New Roman" pitchFamily="18" charset="0"/>
              </a:rPr>
              <a:t>SKILLS: </a:t>
            </a:r>
            <a:r>
              <a:rPr lang="en-US" sz="1400" dirty="0">
                <a:latin typeface="Times New Roman" pitchFamily="18" charset="0"/>
                <a:cs typeface="Times New Roman" pitchFamily="18" charset="0"/>
              </a:rPr>
              <a:t> speaking, writing, listening</a:t>
            </a:r>
            <a:endParaRPr lang="ro-RO" sz="1400" dirty="0">
              <a:latin typeface="Times New Roman" pitchFamily="18" charset="0"/>
              <a:cs typeface="Times New Roman" pitchFamily="18" charset="0"/>
            </a:endParaRPr>
          </a:p>
          <a:p>
            <a:pPr marL="0" indent="0">
              <a:buNone/>
            </a:pPr>
            <a:r>
              <a:rPr lang="en-US" sz="1400" b="1" dirty="0">
                <a:latin typeface="Times New Roman" pitchFamily="18" charset="0"/>
                <a:cs typeface="Times New Roman" pitchFamily="18" charset="0"/>
              </a:rPr>
              <a:t>LANGUAGE FOCUS: Collocations</a:t>
            </a:r>
            <a:endParaRPr lang="ro-RO" sz="1400" dirty="0">
              <a:latin typeface="Times New Roman" pitchFamily="18" charset="0"/>
              <a:cs typeface="Times New Roman" pitchFamily="18" charset="0"/>
            </a:endParaRPr>
          </a:p>
          <a:p>
            <a:pPr marL="0" indent="0">
              <a:buNone/>
            </a:pPr>
            <a:r>
              <a:rPr lang="en-US" sz="1400" b="1" dirty="0">
                <a:latin typeface="Times New Roman" pitchFamily="18" charset="0"/>
                <a:cs typeface="Times New Roman" pitchFamily="18" charset="0"/>
              </a:rPr>
              <a:t> </a:t>
            </a:r>
            <a:endParaRPr lang="ro-RO" sz="1400" dirty="0">
              <a:latin typeface="Times New Roman" pitchFamily="18" charset="0"/>
              <a:cs typeface="Times New Roman" pitchFamily="18" charset="0"/>
            </a:endParaRPr>
          </a:p>
          <a:p>
            <a:pPr marL="0" indent="0">
              <a:buNone/>
            </a:pPr>
            <a:r>
              <a:rPr lang="en-US" sz="1400" b="1" dirty="0">
                <a:latin typeface="Times New Roman" pitchFamily="18" charset="0"/>
                <a:cs typeface="Times New Roman" pitchFamily="18" charset="0"/>
              </a:rPr>
              <a:t>AIMS: </a:t>
            </a:r>
            <a:r>
              <a:rPr lang="en-US" sz="1400" dirty="0">
                <a:latin typeface="Times New Roman" pitchFamily="18" charset="0"/>
                <a:cs typeface="Times New Roman" pitchFamily="18" charset="0"/>
              </a:rPr>
              <a:t>by the end of the lesson the students will be able to:</a:t>
            </a:r>
            <a:endParaRPr lang="ro-RO" sz="1400" dirty="0">
              <a:latin typeface="Times New Roman" pitchFamily="18" charset="0"/>
              <a:cs typeface="Times New Roman" pitchFamily="18" charset="0"/>
            </a:endParaRPr>
          </a:p>
          <a:p>
            <a:pPr marL="0" lvl="0" indent="0">
              <a:buNone/>
            </a:pPr>
            <a:r>
              <a:rPr lang="en-US" sz="1400" dirty="0">
                <a:latin typeface="Times New Roman" pitchFamily="18" charset="0"/>
                <a:cs typeface="Times New Roman" pitchFamily="18" charset="0"/>
              </a:rPr>
              <a:t>Recognize and build up “shopping collocations”</a:t>
            </a:r>
            <a:endParaRPr lang="ro-RO" sz="1400" dirty="0">
              <a:latin typeface="Times New Roman" pitchFamily="18" charset="0"/>
              <a:cs typeface="Times New Roman" pitchFamily="18" charset="0"/>
            </a:endParaRPr>
          </a:p>
          <a:p>
            <a:pPr marL="0" lvl="0" indent="0">
              <a:buNone/>
            </a:pPr>
            <a:r>
              <a:rPr lang="en-US" sz="1400" dirty="0">
                <a:latin typeface="Times New Roman" pitchFamily="18" charset="0"/>
                <a:cs typeface="Times New Roman" pitchFamily="18" charset="0"/>
              </a:rPr>
              <a:t>Use the collocations in dialogues</a:t>
            </a:r>
            <a:endParaRPr lang="ro-RO" sz="1400" dirty="0">
              <a:latin typeface="Times New Roman" pitchFamily="18" charset="0"/>
              <a:cs typeface="Times New Roman" pitchFamily="18" charset="0"/>
            </a:endParaRPr>
          </a:p>
          <a:p>
            <a:pPr marL="0" lvl="0" indent="0">
              <a:buNone/>
            </a:pPr>
            <a:r>
              <a:rPr lang="en-US" sz="1400" dirty="0">
                <a:latin typeface="Times New Roman" pitchFamily="18" charset="0"/>
                <a:cs typeface="Times New Roman" pitchFamily="18" charset="0"/>
              </a:rPr>
              <a:t>Improve listening skills</a:t>
            </a:r>
            <a:endParaRPr lang="ro-RO" sz="1400" dirty="0">
              <a:latin typeface="Times New Roman" pitchFamily="18" charset="0"/>
              <a:cs typeface="Times New Roman" pitchFamily="18" charset="0"/>
            </a:endParaRPr>
          </a:p>
          <a:p>
            <a:pPr marL="0" indent="0">
              <a:buNone/>
            </a:pPr>
            <a:r>
              <a:rPr lang="en-US" sz="1400" dirty="0">
                <a:latin typeface="Times New Roman" pitchFamily="18" charset="0"/>
                <a:cs typeface="Times New Roman" pitchFamily="18" charset="0"/>
              </a:rPr>
              <a:t> </a:t>
            </a:r>
            <a:endParaRPr lang="ro-RO" sz="1400" dirty="0">
              <a:latin typeface="Times New Roman" pitchFamily="18" charset="0"/>
              <a:cs typeface="Times New Roman" pitchFamily="18" charset="0"/>
            </a:endParaRPr>
          </a:p>
          <a:p>
            <a:pPr marL="0" indent="0">
              <a:buNone/>
            </a:pPr>
            <a:r>
              <a:rPr lang="en-US" sz="1400" b="1" dirty="0">
                <a:latin typeface="Times New Roman" pitchFamily="18" charset="0"/>
                <a:cs typeface="Times New Roman" pitchFamily="18" charset="0"/>
              </a:rPr>
              <a:t>AIDS: </a:t>
            </a:r>
            <a:r>
              <a:rPr lang="en-US" sz="1400" dirty="0">
                <a:latin typeface="Times New Roman" pitchFamily="18" charset="0"/>
                <a:cs typeface="Times New Roman" pitchFamily="18" charset="0"/>
              </a:rPr>
              <a:t>handouts, chalk, blackboard, </a:t>
            </a:r>
            <a:r>
              <a:rPr lang="en-US" sz="1400" dirty="0" smtClean="0">
                <a:latin typeface="Times New Roman" pitchFamily="18" charset="0"/>
                <a:cs typeface="Times New Roman" pitchFamily="18" charset="0"/>
              </a:rPr>
              <a:t>images</a:t>
            </a:r>
            <a:r>
              <a:rPr lang="ro-RO" sz="1400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o-RO" sz="1400" dirty="0" err="1" smtClean="0">
                <a:latin typeface="Times New Roman" pitchFamily="18" charset="0"/>
                <a:cs typeface="Times New Roman" pitchFamily="18" charset="0"/>
              </a:rPr>
              <a:t>tracks</a:t>
            </a:r>
            <a:endParaRPr lang="ro-RO" sz="1400" dirty="0">
              <a:latin typeface="Times New Roman" pitchFamily="18" charset="0"/>
              <a:cs typeface="Times New Roman" pitchFamily="18" charset="0"/>
            </a:endParaRPr>
          </a:p>
          <a:p>
            <a:pPr marL="0" indent="0">
              <a:buNone/>
            </a:pPr>
            <a:r>
              <a:rPr lang="en-US" sz="1400" b="1" dirty="0">
                <a:latin typeface="Times New Roman" pitchFamily="18" charset="0"/>
                <a:cs typeface="Times New Roman" pitchFamily="18" charset="0"/>
              </a:rPr>
              <a:t> </a:t>
            </a:r>
            <a:endParaRPr lang="ro-RO" sz="1400" dirty="0">
              <a:latin typeface="Times New Roman" pitchFamily="18" charset="0"/>
              <a:cs typeface="Times New Roman" pitchFamily="18" charset="0"/>
            </a:endParaRPr>
          </a:p>
          <a:p>
            <a:pPr marL="0" indent="0">
              <a:buNone/>
            </a:pPr>
            <a:endParaRPr lang="ro-RO" sz="1400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9871730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304800"/>
            <a:ext cx="8229600" cy="4525963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n-US" sz="1400" b="1" dirty="0">
                <a:latin typeface="Times New Roman" pitchFamily="18" charset="0"/>
                <a:cs typeface="Times New Roman" pitchFamily="18" charset="0"/>
              </a:rPr>
              <a:t> </a:t>
            </a:r>
            <a:endParaRPr lang="ro-RO" sz="1400" dirty="0">
              <a:latin typeface="Times New Roman" pitchFamily="18" charset="0"/>
              <a:cs typeface="Times New Roman" pitchFamily="18" charset="0"/>
            </a:endParaRPr>
          </a:p>
          <a:p>
            <a:pPr marL="0" indent="0">
              <a:buNone/>
            </a:pPr>
            <a:r>
              <a:rPr lang="en-US" sz="1400" b="1" dirty="0">
                <a:latin typeface="Times New Roman" pitchFamily="18" charset="0"/>
                <a:cs typeface="Times New Roman" pitchFamily="18" charset="0"/>
              </a:rPr>
              <a:t>WARMING-UP: </a:t>
            </a:r>
            <a:r>
              <a:rPr lang="en-US" sz="1400" dirty="0">
                <a:latin typeface="Times New Roman" pitchFamily="18" charset="0"/>
                <a:cs typeface="Times New Roman" pitchFamily="18" charset="0"/>
              </a:rPr>
              <a:t>T greets the students and asks them how are they feeling, asks about the absentees</a:t>
            </a:r>
            <a:endParaRPr lang="ro-RO" sz="1400" dirty="0">
              <a:latin typeface="Times New Roman" pitchFamily="18" charset="0"/>
              <a:cs typeface="Times New Roman" pitchFamily="18" charset="0"/>
            </a:endParaRPr>
          </a:p>
          <a:p>
            <a:pPr marL="0" indent="0">
              <a:buNone/>
            </a:pPr>
            <a:r>
              <a:rPr lang="en-US" sz="1400" b="1" dirty="0">
                <a:latin typeface="Times New Roman" pitchFamily="18" charset="0"/>
                <a:cs typeface="Times New Roman" pitchFamily="18" charset="0"/>
              </a:rPr>
              <a:t>TIME: </a:t>
            </a:r>
            <a:r>
              <a:rPr lang="en-US" sz="1400" dirty="0">
                <a:latin typeface="Times New Roman" pitchFamily="18" charset="0"/>
                <a:cs typeface="Times New Roman" pitchFamily="18" charset="0"/>
              </a:rPr>
              <a:t>2 min</a:t>
            </a:r>
            <a:endParaRPr lang="ro-RO" sz="1400" dirty="0">
              <a:latin typeface="Times New Roman" pitchFamily="18" charset="0"/>
              <a:cs typeface="Times New Roman" pitchFamily="18" charset="0"/>
            </a:endParaRPr>
          </a:p>
          <a:p>
            <a:pPr marL="0" indent="0">
              <a:buNone/>
            </a:pPr>
            <a:r>
              <a:rPr lang="en-US" sz="1400" b="1" dirty="0">
                <a:latin typeface="Times New Roman" pitchFamily="18" charset="0"/>
                <a:cs typeface="Times New Roman" pitchFamily="18" charset="0"/>
              </a:rPr>
              <a:t>HOMEWORK CHECK: </a:t>
            </a:r>
            <a:r>
              <a:rPr lang="en-US" sz="1400" dirty="0">
                <a:latin typeface="Times New Roman" pitchFamily="18" charset="0"/>
                <a:cs typeface="Times New Roman" pitchFamily="18" charset="0"/>
              </a:rPr>
              <a:t>T asks the students to read their homework and has them correct the mistakes they notice.</a:t>
            </a:r>
            <a:endParaRPr lang="ro-RO" sz="1400" dirty="0">
              <a:latin typeface="Times New Roman" pitchFamily="18" charset="0"/>
              <a:cs typeface="Times New Roman" pitchFamily="18" charset="0"/>
            </a:endParaRPr>
          </a:p>
          <a:p>
            <a:pPr marL="0" indent="0">
              <a:buNone/>
            </a:pPr>
            <a:r>
              <a:rPr lang="en-US" sz="1400" b="1" dirty="0">
                <a:latin typeface="Times New Roman" pitchFamily="18" charset="0"/>
                <a:cs typeface="Times New Roman" pitchFamily="18" charset="0"/>
              </a:rPr>
              <a:t>TIME: </a:t>
            </a:r>
            <a:r>
              <a:rPr lang="en-US" sz="1400" dirty="0">
                <a:latin typeface="Times New Roman" pitchFamily="18" charset="0"/>
                <a:cs typeface="Times New Roman" pitchFamily="18" charset="0"/>
              </a:rPr>
              <a:t>5 min</a:t>
            </a:r>
            <a:endParaRPr lang="ro-RO" sz="1400" dirty="0">
              <a:latin typeface="Times New Roman" pitchFamily="18" charset="0"/>
              <a:cs typeface="Times New Roman" pitchFamily="18" charset="0"/>
            </a:endParaRPr>
          </a:p>
          <a:p>
            <a:pPr marL="0" indent="0">
              <a:buNone/>
            </a:pPr>
            <a:r>
              <a:rPr lang="en-US" sz="1400" b="1" dirty="0">
                <a:latin typeface="Times New Roman" pitchFamily="18" charset="0"/>
                <a:cs typeface="Times New Roman" pitchFamily="18" charset="0"/>
              </a:rPr>
              <a:t> </a:t>
            </a:r>
            <a:endParaRPr lang="ro-RO" sz="1400" dirty="0">
              <a:latin typeface="Times New Roman" pitchFamily="18" charset="0"/>
              <a:cs typeface="Times New Roman" pitchFamily="18" charset="0"/>
            </a:endParaRPr>
          </a:p>
          <a:p>
            <a:pPr marL="0" indent="0">
              <a:buNone/>
            </a:pPr>
            <a:r>
              <a:rPr lang="en-US" sz="1400" b="1" dirty="0">
                <a:latin typeface="Times New Roman" pitchFamily="18" charset="0"/>
                <a:cs typeface="Times New Roman" pitchFamily="18" charset="0"/>
              </a:rPr>
              <a:t>ACTIVITY 1:</a:t>
            </a:r>
            <a:endParaRPr lang="ro-RO" sz="1400" dirty="0">
              <a:latin typeface="Times New Roman" pitchFamily="18" charset="0"/>
              <a:cs typeface="Times New Roman" pitchFamily="18" charset="0"/>
            </a:endParaRPr>
          </a:p>
          <a:p>
            <a:pPr marL="0" indent="0">
              <a:buNone/>
            </a:pPr>
            <a:r>
              <a:rPr lang="en-US" sz="1400" b="1" dirty="0">
                <a:latin typeface="Times New Roman" pitchFamily="18" charset="0"/>
                <a:cs typeface="Times New Roman" pitchFamily="18" charset="0"/>
              </a:rPr>
              <a:t>AIMS: </a:t>
            </a:r>
            <a:r>
              <a:rPr lang="en-US" sz="1400" dirty="0">
                <a:latin typeface="Times New Roman" pitchFamily="18" charset="0"/>
                <a:cs typeface="Times New Roman" pitchFamily="18" charset="0"/>
              </a:rPr>
              <a:t>to introduce the students into the new topic, introduce the new structures</a:t>
            </a:r>
            <a:endParaRPr lang="ro-RO" sz="1400" dirty="0">
              <a:latin typeface="Times New Roman" pitchFamily="18" charset="0"/>
              <a:cs typeface="Times New Roman" pitchFamily="18" charset="0"/>
            </a:endParaRPr>
          </a:p>
          <a:p>
            <a:pPr marL="0" indent="0">
              <a:buNone/>
            </a:pPr>
            <a:r>
              <a:rPr lang="en-US" sz="1400" b="1" dirty="0">
                <a:latin typeface="Times New Roman" pitchFamily="18" charset="0"/>
                <a:cs typeface="Times New Roman" pitchFamily="18" charset="0"/>
              </a:rPr>
              <a:t>TIME: </a:t>
            </a:r>
            <a:r>
              <a:rPr lang="en-US" sz="1400" dirty="0">
                <a:latin typeface="Times New Roman" pitchFamily="18" charset="0"/>
                <a:cs typeface="Times New Roman" pitchFamily="18" charset="0"/>
              </a:rPr>
              <a:t>10 min</a:t>
            </a:r>
            <a:endParaRPr lang="ro-RO" sz="1400" dirty="0">
              <a:latin typeface="Times New Roman" pitchFamily="18" charset="0"/>
              <a:cs typeface="Times New Roman" pitchFamily="18" charset="0"/>
            </a:endParaRPr>
          </a:p>
          <a:p>
            <a:pPr marL="0" indent="0">
              <a:buNone/>
            </a:pPr>
            <a:r>
              <a:rPr lang="en-US" sz="1400" b="1" dirty="0">
                <a:latin typeface="Times New Roman" pitchFamily="18" charset="0"/>
                <a:cs typeface="Times New Roman" pitchFamily="18" charset="0"/>
              </a:rPr>
              <a:t>INTERACTION: </a:t>
            </a:r>
            <a:r>
              <a:rPr lang="en-US" sz="1400" dirty="0">
                <a:latin typeface="Times New Roman" pitchFamily="18" charset="0"/>
                <a:cs typeface="Times New Roman" pitchFamily="18" charset="0"/>
              </a:rPr>
              <a:t>T-S</a:t>
            </a:r>
            <a:endParaRPr lang="ro-RO" sz="1400" dirty="0">
              <a:latin typeface="Times New Roman" pitchFamily="18" charset="0"/>
              <a:cs typeface="Times New Roman" pitchFamily="18" charset="0"/>
            </a:endParaRPr>
          </a:p>
          <a:p>
            <a:pPr marL="0" indent="0">
              <a:buNone/>
            </a:pPr>
            <a:r>
              <a:rPr lang="en-US" sz="1400" b="1" dirty="0">
                <a:latin typeface="Times New Roman" pitchFamily="18" charset="0"/>
                <a:cs typeface="Times New Roman" pitchFamily="18" charset="0"/>
              </a:rPr>
              <a:t>PROCEDURES: </a:t>
            </a:r>
            <a:r>
              <a:rPr lang="en-US" sz="1400" dirty="0">
                <a:latin typeface="Times New Roman" pitchFamily="18" charset="0"/>
                <a:cs typeface="Times New Roman" pitchFamily="18" charset="0"/>
              </a:rPr>
              <a:t>Teacher begins the activity by asking the students what do they usually shop for and then shows them 4 pictures and asks them which of the following places to shop is best, which is worst and why.</a:t>
            </a:r>
            <a:endParaRPr lang="ro-RO" sz="1400" dirty="0">
              <a:latin typeface="Times New Roman" pitchFamily="18" charset="0"/>
              <a:cs typeface="Times New Roman" pitchFamily="18" charset="0"/>
            </a:endParaRPr>
          </a:p>
          <a:p>
            <a:pPr marL="0" indent="0">
              <a:buNone/>
            </a:pPr>
            <a:r>
              <a:rPr lang="en-US" sz="1400" dirty="0">
                <a:latin typeface="Times New Roman" pitchFamily="18" charset="0"/>
                <a:cs typeface="Times New Roman" pitchFamily="18" charset="0"/>
              </a:rPr>
              <a:t>Then the teacher shows </a:t>
            </a:r>
            <a:r>
              <a:rPr lang="ro-RO" sz="1400" dirty="0" smtClean="0">
                <a:latin typeface="Times New Roman" pitchFamily="18" charset="0"/>
                <a:cs typeface="Times New Roman" pitchFamily="18" charset="0"/>
              </a:rPr>
              <a:t>a </a:t>
            </a:r>
            <a:r>
              <a:rPr lang="en-US" sz="1400" dirty="0" smtClean="0">
                <a:latin typeface="Times New Roman" pitchFamily="18" charset="0"/>
                <a:cs typeface="Times New Roman" pitchFamily="18" charset="0"/>
              </a:rPr>
              <a:t>flipchart </a:t>
            </a:r>
            <a:r>
              <a:rPr lang="en-US" sz="1400" dirty="0">
                <a:latin typeface="Times New Roman" pitchFamily="18" charset="0"/>
                <a:cs typeface="Times New Roman" pitchFamily="18" charset="0"/>
              </a:rPr>
              <a:t>where there are some words that can be combined with the word “Shopping” to form collocations. </a:t>
            </a:r>
            <a:r>
              <a:rPr lang="en-US" sz="1400" dirty="0" err="1">
                <a:latin typeface="Times New Roman" pitchFamily="18" charset="0"/>
                <a:cs typeface="Times New Roman" pitchFamily="18" charset="0"/>
              </a:rPr>
              <a:t>Ss</a:t>
            </a:r>
            <a:r>
              <a:rPr lang="en-US" sz="1400" dirty="0">
                <a:latin typeface="Times New Roman" pitchFamily="18" charset="0"/>
                <a:cs typeface="Times New Roman" pitchFamily="18" charset="0"/>
              </a:rPr>
              <a:t> build up collocations and write them on the board, in a chart.</a:t>
            </a:r>
            <a:endParaRPr lang="ro-RO" sz="1400" dirty="0">
              <a:latin typeface="Times New Roman" pitchFamily="18" charset="0"/>
              <a:cs typeface="Times New Roman" pitchFamily="18" charset="0"/>
            </a:endParaRPr>
          </a:p>
          <a:p>
            <a:pPr marL="0" indent="0">
              <a:buNone/>
            </a:pPr>
            <a:r>
              <a:rPr lang="en-US" sz="1400" dirty="0">
                <a:latin typeface="Times New Roman" pitchFamily="18" charset="0"/>
                <a:cs typeface="Times New Roman" pitchFamily="18" charset="0"/>
              </a:rPr>
              <a:t> </a:t>
            </a:r>
            <a:endParaRPr lang="ro-RO" sz="1400" dirty="0">
              <a:latin typeface="Times New Roman" pitchFamily="18" charset="0"/>
              <a:cs typeface="Times New Roman" pitchFamily="18" charset="0"/>
            </a:endParaRPr>
          </a:p>
          <a:p>
            <a:pPr marL="0" indent="0">
              <a:buNone/>
            </a:pPr>
            <a:r>
              <a:rPr lang="en-US" sz="1400" b="1" dirty="0">
                <a:latin typeface="Times New Roman" pitchFamily="18" charset="0"/>
                <a:cs typeface="Times New Roman" pitchFamily="18" charset="0"/>
              </a:rPr>
              <a:t>ACTIVITY 2:</a:t>
            </a:r>
            <a:endParaRPr lang="ro-RO" sz="1400" dirty="0">
              <a:latin typeface="Times New Roman" pitchFamily="18" charset="0"/>
              <a:cs typeface="Times New Roman" pitchFamily="18" charset="0"/>
            </a:endParaRPr>
          </a:p>
          <a:p>
            <a:pPr marL="0" indent="0">
              <a:buNone/>
            </a:pPr>
            <a:r>
              <a:rPr lang="en-US" sz="1400" b="1" dirty="0">
                <a:latin typeface="Times New Roman" pitchFamily="18" charset="0"/>
                <a:cs typeface="Times New Roman" pitchFamily="18" charset="0"/>
              </a:rPr>
              <a:t>AIMS: </a:t>
            </a:r>
            <a:r>
              <a:rPr lang="en-US" sz="1400" dirty="0">
                <a:latin typeface="Times New Roman" pitchFamily="18" charset="0"/>
                <a:cs typeface="Times New Roman" pitchFamily="18" charset="0"/>
              </a:rPr>
              <a:t>to use the collocations in dialogues</a:t>
            </a:r>
            <a:endParaRPr lang="ro-RO" sz="1400" dirty="0">
              <a:latin typeface="Times New Roman" pitchFamily="18" charset="0"/>
              <a:cs typeface="Times New Roman" pitchFamily="18" charset="0"/>
            </a:endParaRPr>
          </a:p>
          <a:p>
            <a:pPr marL="0" indent="0">
              <a:buNone/>
            </a:pPr>
            <a:r>
              <a:rPr lang="en-US" sz="1400" b="1" dirty="0">
                <a:latin typeface="Times New Roman" pitchFamily="18" charset="0"/>
                <a:cs typeface="Times New Roman" pitchFamily="18" charset="0"/>
              </a:rPr>
              <a:t>TIME: </a:t>
            </a:r>
            <a:r>
              <a:rPr lang="en-US" sz="1400" dirty="0">
                <a:latin typeface="Times New Roman" pitchFamily="18" charset="0"/>
                <a:cs typeface="Times New Roman" pitchFamily="18" charset="0"/>
              </a:rPr>
              <a:t>13 min</a:t>
            </a:r>
            <a:endParaRPr lang="ro-RO" sz="1400" dirty="0">
              <a:latin typeface="Times New Roman" pitchFamily="18" charset="0"/>
              <a:cs typeface="Times New Roman" pitchFamily="18" charset="0"/>
            </a:endParaRPr>
          </a:p>
          <a:p>
            <a:pPr marL="0" indent="0">
              <a:buNone/>
            </a:pPr>
            <a:r>
              <a:rPr lang="en-US" sz="1400" b="1" dirty="0">
                <a:latin typeface="Times New Roman" pitchFamily="18" charset="0"/>
                <a:cs typeface="Times New Roman" pitchFamily="18" charset="0"/>
              </a:rPr>
              <a:t>INTERACTION: </a:t>
            </a:r>
            <a:r>
              <a:rPr lang="en-US" sz="1400" dirty="0">
                <a:latin typeface="Times New Roman" pitchFamily="18" charset="0"/>
                <a:cs typeface="Times New Roman" pitchFamily="18" charset="0"/>
              </a:rPr>
              <a:t>T-S/S-S</a:t>
            </a:r>
            <a:endParaRPr lang="ro-RO" sz="1400" dirty="0">
              <a:latin typeface="Times New Roman" pitchFamily="18" charset="0"/>
              <a:cs typeface="Times New Roman" pitchFamily="18" charset="0"/>
            </a:endParaRPr>
          </a:p>
          <a:p>
            <a:pPr marL="0" indent="0">
              <a:buNone/>
            </a:pPr>
            <a:r>
              <a:rPr lang="en-US" sz="1400" b="1" dirty="0">
                <a:latin typeface="Times New Roman" pitchFamily="18" charset="0"/>
                <a:cs typeface="Times New Roman" pitchFamily="18" charset="0"/>
              </a:rPr>
              <a:t>PROCEDURES: </a:t>
            </a:r>
            <a:r>
              <a:rPr lang="en-US" sz="1400" dirty="0" err="1">
                <a:latin typeface="Times New Roman" pitchFamily="18" charset="0"/>
                <a:cs typeface="Times New Roman" pitchFamily="18" charset="0"/>
              </a:rPr>
              <a:t>Ss</a:t>
            </a:r>
            <a:r>
              <a:rPr lang="en-US" sz="1400" dirty="0">
                <a:latin typeface="Times New Roman" pitchFamily="18" charset="0"/>
                <a:cs typeface="Times New Roman" pitchFamily="18" charset="0"/>
              </a:rPr>
              <a:t> receive handouts where they complete some short dialogues with the collocations they have built. </a:t>
            </a:r>
            <a:r>
              <a:rPr lang="en-US" sz="1400" dirty="0" err="1">
                <a:latin typeface="Times New Roman" pitchFamily="18" charset="0"/>
                <a:cs typeface="Times New Roman" pitchFamily="18" charset="0"/>
              </a:rPr>
              <a:t>Ss</a:t>
            </a:r>
            <a:r>
              <a:rPr lang="en-US" sz="1400" dirty="0">
                <a:latin typeface="Times New Roman" pitchFamily="18" charset="0"/>
                <a:cs typeface="Times New Roman" pitchFamily="18" charset="0"/>
              </a:rPr>
              <a:t> work in pairs. </a:t>
            </a:r>
            <a:r>
              <a:rPr lang="en-US" sz="1400" dirty="0" err="1">
                <a:latin typeface="Times New Roman" pitchFamily="18" charset="0"/>
                <a:cs typeface="Times New Roman" pitchFamily="18" charset="0"/>
              </a:rPr>
              <a:t>Ss</a:t>
            </a:r>
            <a:r>
              <a:rPr lang="en-US" sz="1400" dirty="0">
                <a:latin typeface="Times New Roman" pitchFamily="18" charset="0"/>
                <a:cs typeface="Times New Roman" pitchFamily="18" charset="0"/>
              </a:rPr>
              <a:t> check their answers by listening to a track. The T elicits the right answers from the students.</a:t>
            </a:r>
            <a:endParaRPr lang="ro-RO" sz="1400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7969025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1000" y="381000"/>
            <a:ext cx="8305800" cy="5745163"/>
          </a:xfrm>
        </p:spPr>
        <p:txBody>
          <a:bodyPr>
            <a:normAutofit fontScale="70000" lnSpcReduction="20000"/>
          </a:bodyPr>
          <a:lstStyle/>
          <a:p>
            <a:pPr marL="0" indent="0">
              <a:buNone/>
            </a:pPr>
            <a:r>
              <a:rPr lang="en-US" b="1" dirty="0">
                <a:latin typeface="Times New Roman" pitchFamily="18" charset="0"/>
                <a:cs typeface="Times New Roman" pitchFamily="18" charset="0"/>
              </a:rPr>
              <a:t> </a:t>
            </a:r>
            <a:endParaRPr lang="ro-RO" dirty="0">
              <a:latin typeface="Times New Roman" pitchFamily="18" charset="0"/>
              <a:cs typeface="Times New Roman" pitchFamily="18" charset="0"/>
            </a:endParaRPr>
          </a:p>
          <a:p>
            <a:pPr marL="0" indent="0">
              <a:buNone/>
            </a:pPr>
            <a:r>
              <a:rPr lang="en-US" b="1" dirty="0">
                <a:latin typeface="Times New Roman" pitchFamily="18" charset="0"/>
                <a:cs typeface="Times New Roman" pitchFamily="18" charset="0"/>
              </a:rPr>
              <a:t>ACTIVITY 3:</a:t>
            </a:r>
            <a:endParaRPr lang="ro-RO" dirty="0">
              <a:latin typeface="Times New Roman" pitchFamily="18" charset="0"/>
              <a:cs typeface="Times New Roman" pitchFamily="18" charset="0"/>
            </a:endParaRPr>
          </a:p>
          <a:p>
            <a:pPr marL="0" indent="0">
              <a:buNone/>
            </a:pPr>
            <a:r>
              <a:rPr lang="en-US" b="1" dirty="0">
                <a:latin typeface="Times New Roman" pitchFamily="18" charset="0"/>
                <a:cs typeface="Times New Roman" pitchFamily="18" charset="0"/>
              </a:rPr>
              <a:t>AIMS: 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to improve listening skills</a:t>
            </a:r>
            <a:endParaRPr lang="ro-RO" dirty="0">
              <a:latin typeface="Times New Roman" pitchFamily="18" charset="0"/>
              <a:cs typeface="Times New Roman" pitchFamily="18" charset="0"/>
            </a:endParaRPr>
          </a:p>
          <a:p>
            <a:pPr marL="0" indent="0">
              <a:buNone/>
            </a:pPr>
            <a:r>
              <a:rPr lang="en-US" b="1" dirty="0">
                <a:latin typeface="Times New Roman" pitchFamily="18" charset="0"/>
                <a:cs typeface="Times New Roman" pitchFamily="18" charset="0"/>
              </a:rPr>
              <a:t>TIME: 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15 min</a:t>
            </a:r>
            <a:endParaRPr lang="ro-RO" dirty="0">
              <a:latin typeface="Times New Roman" pitchFamily="18" charset="0"/>
              <a:cs typeface="Times New Roman" pitchFamily="18" charset="0"/>
            </a:endParaRPr>
          </a:p>
          <a:p>
            <a:pPr marL="0" indent="0">
              <a:buNone/>
            </a:pPr>
            <a:r>
              <a:rPr lang="en-US" b="1" dirty="0">
                <a:latin typeface="Times New Roman" pitchFamily="18" charset="0"/>
                <a:cs typeface="Times New Roman" pitchFamily="18" charset="0"/>
              </a:rPr>
              <a:t>PROCEDURES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: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Ss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receive handouts with short dialogues in a shop. They fill in the missing lines and check their answers by listening to a track.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Ss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work in pairs. The T elicits the right answers from the students.</a:t>
            </a:r>
            <a:endParaRPr lang="ro-RO" dirty="0">
              <a:latin typeface="Times New Roman" pitchFamily="18" charset="0"/>
              <a:cs typeface="Times New Roman" pitchFamily="18" charset="0"/>
            </a:endParaRPr>
          </a:p>
          <a:p>
            <a:pPr marL="0" indent="0">
              <a:buNone/>
            </a:pPr>
            <a:r>
              <a:rPr lang="en-US" dirty="0">
                <a:latin typeface="Times New Roman" pitchFamily="18" charset="0"/>
                <a:cs typeface="Times New Roman" pitchFamily="18" charset="0"/>
              </a:rPr>
              <a:t> </a:t>
            </a:r>
            <a:endParaRPr lang="ro-RO" dirty="0">
              <a:latin typeface="Times New Roman" pitchFamily="18" charset="0"/>
              <a:cs typeface="Times New Roman" pitchFamily="18" charset="0"/>
            </a:endParaRPr>
          </a:p>
          <a:p>
            <a:pPr marL="0" indent="0">
              <a:buNone/>
            </a:pPr>
            <a:r>
              <a:rPr lang="en-US" dirty="0">
                <a:latin typeface="Times New Roman" pitchFamily="18" charset="0"/>
                <a:cs typeface="Times New Roman" pitchFamily="18" charset="0"/>
              </a:rPr>
              <a:t> </a:t>
            </a:r>
            <a:endParaRPr lang="ro-RO" dirty="0">
              <a:latin typeface="Times New Roman" pitchFamily="18" charset="0"/>
              <a:cs typeface="Times New Roman" pitchFamily="18" charset="0"/>
            </a:endParaRPr>
          </a:p>
          <a:p>
            <a:pPr marL="0" indent="0">
              <a:buNone/>
            </a:pPr>
            <a:r>
              <a:rPr lang="en-US" b="1" dirty="0">
                <a:latin typeface="Times New Roman" pitchFamily="18" charset="0"/>
                <a:cs typeface="Times New Roman" pitchFamily="18" charset="0"/>
              </a:rPr>
              <a:t>ACTIVITY 4: 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EVALUATION</a:t>
            </a:r>
            <a:endParaRPr lang="ro-RO" dirty="0">
              <a:latin typeface="Times New Roman" pitchFamily="18" charset="0"/>
              <a:cs typeface="Times New Roman" pitchFamily="18" charset="0"/>
            </a:endParaRPr>
          </a:p>
          <a:p>
            <a:pPr marL="0" indent="0">
              <a:buNone/>
            </a:pPr>
            <a:r>
              <a:rPr lang="en-US" b="1" dirty="0">
                <a:latin typeface="Times New Roman" pitchFamily="18" charset="0"/>
                <a:cs typeface="Times New Roman" pitchFamily="18" charset="0"/>
              </a:rPr>
              <a:t>TIME: 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5 min</a:t>
            </a:r>
            <a:endParaRPr lang="ro-RO" dirty="0">
              <a:latin typeface="Times New Roman" pitchFamily="18" charset="0"/>
              <a:cs typeface="Times New Roman" pitchFamily="18" charset="0"/>
            </a:endParaRPr>
          </a:p>
          <a:p>
            <a:pPr marL="0" lvl="0" indent="0">
              <a:buNone/>
            </a:pPr>
            <a:r>
              <a:rPr lang="en-US" dirty="0">
                <a:latin typeface="Times New Roman" pitchFamily="18" charset="0"/>
                <a:cs typeface="Times New Roman" pitchFamily="18" charset="0"/>
              </a:rPr>
              <a:t>The teacher evaluates along with the students if the aims have been fulfilled</a:t>
            </a:r>
            <a:endParaRPr lang="ro-RO" dirty="0">
              <a:latin typeface="Times New Roman" pitchFamily="18" charset="0"/>
              <a:cs typeface="Times New Roman" pitchFamily="18" charset="0"/>
            </a:endParaRPr>
          </a:p>
          <a:p>
            <a:pPr marL="0" indent="0">
              <a:buNone/>
            </a:pPr>
            <a:r>
              <a:rPr lang="en-US" dirty="0">
                <a:latin typeface="Times New Roman" pitchFamily="18" charset="0"/>
                <a:cs typeface="Times New Roman" pitchFamily="18" charset="0"/>
              </a:rPr>
              <a:t> </a:t>
            </a:r>
            <a:endParaRPr lang="ro-RO" dirty="0">
              <a:latin typeface="Times New Roman" pitchFamily="18" charset="0"/>
              <a:cs typeface="Times New Roman" pitchFamily="18" charset="0"/>
            </a:endParaRPr>
          </a:p>
          <a:p>
            <a:pPr marL="0" indent="0">
              <a:buNone/>
            </a:pPr>
            <a:r>
              <a:rPr lang="en-US" b="1" dirty="0">
                <a:latin typeface="Times New Roman" pitchFamily="18" charset="0"/>
                <a:cs typeface="Times New Roman" pitchFamily="18" charset="0"/>
              </a:rPr>
              <a:t>HOMEWORK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:  “Imagine you are in a mall and you are looking for some clothes. Build up a 10 lines dialogue between you and the shop assistant. “</a:t>
            </a:r>
            <a:endParaRPr lang="ro-RO" dirty="0">
              <a:latin typeface="Times New Roman" pitchFamily="18" charset="0"/>
              <a:cs typeface="Times New Roman" pitchFamily="18" charset="0"/>
            </a:endParaRPr>
          </a:p>
          <a:p>
            <a:pPr marL="0" indent="0">
              <a:buNone/>
            </a:pPr>
            <a:endParaRPr lang="ro-RO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0504716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 l="-1000" r="-1000" b="7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58921647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39</TotalTime>
  <Words>55</Words>
  <Application>Microsoft Office PowerPoint</Application>
  <PresentationFormat>On-screen Show (4:3)</PresentationFormat>
  <Paragraphs>70</Paragraphs>
  <Slides>7</Slides>
  <Notes>1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8" baseType="lpstr">
      <vt:lpstr>Office Theme</vt:lpstr>
      <vt:lpstr>Shopping </vt:lpstr>
      <vt:lpstr>Aims 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Ioana</dc:creator>
  <cp:lastModifiedBy>My</cp:lastModifiedBy>
  <cp:revision>8</cp:revision>
  <dcterms:created xsi:type="dcterms:W3CDTF">2006-08-16T00:00:00Z</dcterms:created>
  <dcterms:modified xsi:type="dcterms:W3CDTF">2023-05-01T15:13:45Z</dcterms:modified>
</cp:coreProperties>
</file>